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69" r:id="rId28"/>
    <p:sldId id="277" r:id="rId29"/>
    <p:sldId id="284" r:id="rId30"/>
    <p:sldId id="290" r:id="rId31"/>
    <p:sldId id="285" r:id="rId32"/>
    <p:sldId id="286" r:id="rId33"/>
    <p:sldId id="287" r:id="rId34"/>
    <p:sldId id="288" r:id="rId35"/>
    <p:sldId id="289" r:id="rId36"/>
    <p:sldId id="291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2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4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59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006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1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8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0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6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2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78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57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1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8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8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C3D0102-1498-4275-9CF3-A170A3AB492D}" type="datetimeFigureOut">
              <a:rPr lang="ru-RU" smtClean="0"/>
              <a:t>29.03.2022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FAF088-5916-40B9-8EC0-D409810BBD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39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A%D1%80%D0%B8%D0%BF%D1%82%D0%BE%D0%B3%D1%80%D0%B0%D1%84%D0%B8%D1%8F" TargetMode="External"/><Relationship Id="rId13" Type="http://schemas.openxmlformats.org/officeDocument/2006/relationships/hyperlink" Target="https://ru.wikipedia.org/wiki/IETF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%D0%98%D0%BD%D1%84%D0%BE%D1%80%D0%BC%D0%B0%D1%82%D0%B8%D0%BA%D0%B0" TargetMode="External"/><Relationship Id="rId12" Type="http://schemas.openxmlformats.org/officeDocument/2006/relationships/hyperlink" Target="https://ru.wikipedia.org/wiki/ANSI" TargetMode="External"/><Relationship Id="rId2" Type="http://schemas.openxmlformats.org/officeDocument/2006/relationships/hyperlink" Target="https://ru.wikipedia.org/wiki/%D0%91%D1%8D%D0%BA%D1%80%D0%BE%D0%BD%D0%B8%D0%BC" TargetMode="External"/><Relationship Id="rId16" Type="http://schemas.openxmlformats.org/officeDocument/2006/relationships/hyperlink" Target="https://ru.wikipedia.org/wiki/%D0%A5%D0%B5%D1%88-%D1%84%D1%83%D0%BD%D0%BA%D1%86%D0%B8%D1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4%D1%83%D0%BD%D0%BA%D1%86%D0%B8%D1%8F_(%D0%BF%D1%80%D0%BE%D0%B3%D1%80%D0%B0%D0%BC%D0%BC%D0%B8%D1%80%D0%BE%D0%B2%D0%B0%D0%BD%D0%B8%D0%B5)" TargetMode="External"/><Relationship Id="rId11" Type="http://schemas.openxmlformats.org/officeDocument/2006/relationships/hyperlink" Target="https://tools.ietf.org/html/rfc2104" TargetMode="External"/><Relationship Id="rId5" Type="http://schemas.openxmlformats.org/officeDocument/2006/relationships/hyperlink" Target="https://ru.wikipedia.org/wiki/%D0%A5%D0%B5%D1%88-%D1%81%D1%83%D0%BC%D0%BC%D0%B0" TargetMode="External"/><Relationship Id="rId15" Type="http://schemas.openxmlformats.org/officeDocument/2006/relationships/hyperlink" Target="https://ru.wikipedia.org/wiki/NIST" TargetMode="External"/><Relationship Id="rId10" Type="http://schemas.openxmlformats.org/officeDocument/2006/relationships/hyperlink" Target="https://ru.wikipedia.org/wiki/%D0%98%D0%BC%D0%B8%D1%82%D0%BE%D0%B2%D1%81%D1%82%D0%B0%D0%B2%D0%BA%D0%B0" TargetMode="External"/><Relationship Id="rId4" Type="http://schemas.openxmlformats.org/officeDocument/2006/relationships/hyperlink" Target="https://ru.wikipedia.org/wiki/%D0%90%D1%83%D1%82%D0%B5%D0%BD%D1%82%D0%B8%D1%84%D0%B8%D0%BA%D0%B0%D1%86%D0%B8%D1%8F" TargetMode="External"/><Relationship Id="rId9" Type="http://schemas.openxmlformats.org/officeDocument/2006/relationships/hyperlink" Target="https://ru.wikipedia.org/wiki/%D0%A7%D0%B5%D0%BB%D0%BE%D0%B2%D0%B5%D0%BA_%D0%BF%D0%BE%D1%81%D0%B5%D1%80%D0%B5%D0%B4%D0%B8%D0%BD%D0%B5" TargetMode="External"/><Relationship Id="rId14" Type="http://schemas.openxmlformats.org/officeDocument/2006/relationships/hyperlink" Target="https://ru.wikipedia.org/wiki/ISO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Методы хранения ключей </a:t>
            </a:r>
            <a:r>
              <a:rPr lang="en-US" dirty="0" err="1" smtClean="0"/>
              <a:t>BItcoin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Кутищев</a:t>
            </a:r>
            <a:r>
              <a:rPr lang="ru-RU" dirty="0" smtClean="0"/>
              <a:t> Илья</a:t>
            </a:r>
            <a:endParaRPr lang="ru-RU" dirty="0"/>
          </a:p>
        </p:txBody>
      </p:sp>
      <p:pic>
        <p:nvPicPr>
          <p:cNvPr id="1026" name="Picture 2" descr="File:Bitcoi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015" y="3944238"/>
            <a:ext cx="2569337" cy="256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ru-RU" dirty="0"/>
              <a:t>Бумажный кошелёк</a:t>
            </a:r>
          </a:p>
        </p:txBody>
      </p:sp>
      <p:pic>
        <p:nvPicPr>
          <p:cNvPr id="6146" name="Picture 2" descr="Бумажный Bitcoin кошелёк. Что это? Как создать? Рекомендации » Новости  криптовалют, инструкции для майнинга, крипто сигнал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644"/>
            <a:ext cx="9976757" cy="56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7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Как хранить seed - фразу восстановления - Холодный биткоин кошелё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2" y="146303"/>
            <a:ext cx="9884664" cy="650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3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Redeeming of a Casascius Coin (a.k.a. Physical Bitcoin) | n2liquid&amp;#39;s sandbox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72" y="0"/>
            <a:ext cx="501396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6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6196" y="5350933"/>
            <a:ext cx="8534400" cy="1507067"/>
          </a:xfrm>
        </p:spPr>
        <p:txBody>
          <a:bodyPr/>
          <a:lstStyle/>
          <a:p>
            <a:r>
              <a:rPr lang="ru-RU" dirty="0" smtClean="0"/>
              <a:t>Онлайн </a:t>
            </a:r>
            <a:r>
              <a:rPr lang="ru-RU" dirty="0" err="1" smtClean="0"/>
              <a:t>криптокошельки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Лучшие кошельки для всех криптовалют на 2021 год: топовые модели всех тип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8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Онлайн Биткоин кошелек bitcoinru.or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5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Binance купила долю в Forbes за $200 млн От Investing.co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352"/>
            <a:ext cx="12192000" cy="72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В Нью-Йорке арестована пара, отмывавшая 4.5 миллиарда долларов в украденных  биткоинах - Shazo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4" y="2894"/>
            <a:ext cx="8160152" cy="699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0" name="Picture 4" descr="Чемодан с деньгами - Png картинки и иконки без фон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68" y="412348"/>
            <a:ext cx="6182487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ru-RU" dirty="0" smtClean="0"/>
              <a:t>Локальные </a:t>
            </a:r>
            <a:r>
              <a:rPr lang="ru-RU" dirty="0" err="1" smtClean="0"/>
              <a:t>криптокошельки</a:t>
            </a:r>
            <a:endParaRPr lang="ru-RU" dirty="0"/>
          </a:p>
        </p:txBody>
      </p:sp>
      <p:pic>
        <p:nvPicPr>
          <p:cNvPr id="10242" name="Picture 2" descr="Список 5 лучших криптокошельков для Android: какой кошелек завести для  криптовалют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717887" cy="53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9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HD Wallet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Hierarchical deterministic </a:t>
            </a:r>
            <a:r>
              <a:rPr lang="en-US" sz="2400" dirty="0" smtClean="0">
                <a:solidFill>
                  <a:schemeClr val="tx1"/>
                </a:solidFill>
              </a:rPr>
              <a:t>wallet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2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226" y="0"/>
            <a:ext cx="5270774" cy="70276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273497"/>
            <a:ext cx="8534400" cy="1507067"/>
          </a:xfrm>
        </p:spPr>
        <p:txBody>
          <a:bodyPr/>
          <a:lstStyle/>
          <a:p>
            <a:r>
              <a:rPr lang="ru-RU" dirty="0" smtClean="0"/>
              <a:t>Передача </a:t>
            </a:r>
            <a:r>
              <a:rPr lang="ru-RU" dirty="0" err="1" smtClean="0"/>
              <a:t>Биткоина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77392" cy="5273497"/>
          </a:xfrm>
          <a:prstGeom prst="rect">
            <a:avLst/>
          </a:prstGeom>
        </p:spPr>
      </p:pic>
      <p:pic>
        <p:nvPicPr>
          <p:cNvPr id="2052" name="Picture 4" descr="Bitcoin, Bitcoin Logo PNG images Free Download - Free Transparent PNG Log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81" y="3278412"/>
            <a:ext cx="976036" cy="9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81" y="3277496"/>
            <a:ext cx="975445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4571 -0.05324 C 0.17605 -0.06597 0.22019 -0.06481 0.26524 -0.05208 C 0.31667 -0.03773 0.35678 -0.01504 0.38347 0.01366 L 0.51289 0.14445 " pathEditMode="relative" rAng="540000" ptsTypes="AAAAA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Хранение биткойн-сида на металле: стресс-тест |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Детерминированный кошелёк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Детерминированный кошелек — это система получения ключей из единой отправной точки, известной как начальное число.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Seed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(или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 Private Key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или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MPK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позволяет пользователю легко создавать резервные копии и восстанавливать кошелек, не нуждаясь в какой-либо другой информации, и может в некоторых случаях разрешать создание общедоступных адресов без знания закрытого ключа.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Seeds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обычно преобразуются в удобно читаемые слова в исходной фразе. Стандарт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BIP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0032 для иерархических детерминированных кошельков используется всеми хорошими кошельками с 2019 года.</a:t>
            </a:r>
          </a:p>
        </p:txBody>
      </p:sp>
    </p:spTree>
    <p:extLst>
      <p:ext uri="{BB962C8B-B14F-4D97-AF65-F5344CB8AC3E}">
        <p14:creationId xmlns:p14="http://schemas.microsoft.com/office/powerpoint/2010/main" val="145436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1695" y="5112364"/>
            <a:ext cx="8534400" cy="1507067"/>
          </a:xfrm>
        </p:spPr>
        <p:txBody>
          <a:bodyPr/>
          <a:lstStyle/>
          <a:p>
            <a:r>
              <a:rPr lang="ru-RU" dirty="0" smtClean="0"/>
              <a:t>Григорий максвелл</a:t>
            </a:r>
            <a:endParaRPr lang="ru-RU" dirty="0"/>
          </a:p>
        </p:txBody>
      </p:sp>
      <p:pic>
        <p:nvPicPr>
          <p:cNvPr id="11266" name="Picture 2" descr="Crypto Crime Cartel: Greg Maxwell—the Bitcoin vandal - CoinGee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6738" cy="511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822" y="5193387"/>
            <a:ext cx="8534400" cy="1507067"/>
          </a:xfrm>
        </p:spPr>
        <p:txBody>
          <a:bodyPr/>
          <a:lstStyle/>
          <a:p>
            <a:r>
              <a:rPr lang="ru-RU" dirty="0" smtClean="0"/>
              <a:t>Древовидная структура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https://miro.medium.com/max/1400/1*hecn5MVbNKydPTjNCRagA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5" y="239639"/>
            <a:ext cx="8228294" cy="5119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2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251261"/>
            <a:ext cx="10300163" cy="1507067"/>
          </a:xfrm>
        </p:spPr>
        <p:txBody>
          <a:bodyPr/>
          <a:lstStyle/>
          <a:p>
            <a:r>
              <a:rPr lang="ru-RU" dirty="0" smtClean="0"/>
              <a:t>Анонимность, несвязанные адреса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68" y="324091"/>
            <a:ext cx="8669438" cy="43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885346"/>
            <a:ext cx="8534400" cy="1507067"/>
          </a:xfrm>
        </p:spPr>
        <p:txBody>
          <a:bodyPr/>
          <a:lstStyle/>
          <a:p>
            <a:r>
              <a:rPr lang="en-US" dirty="0" smtClean="0"/>
              <a:t>One way functions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2290" name="Picture 2" descr="privk_to_pubK_to_addres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152"/>
            <a:ext cx="123253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Beyond Mnemonic Seeds: NGRAVE Perfect Key | NGR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4653" y="262098"/>
            <a:ext cx="133350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Мнемоническая seed-фраза для биткоин-кошелька ― что такое и зачем нужна,  криптовалюта под надежной защито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808" y="-15604"/>
            <a:ext cx="8055864" cy="687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49346" y="2560899"/>
            <a:ext cx="8534400" cy="3615267"/>
          </a:xfrm>
        </p:spPr>
        <p:txBody>
          <a:bodyPr/>
          <a:lstStyle/>
          <a:p>
            <a:r>
              <a:rPr lang="en-US" dirty="0" smtClean="0"/>
              <a:t>Passphrase: BTC, ETH…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64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Когда стоишь перед выбором, просто подбрось монетку. Это не даст верного  ответа, но в момент, ког... ▷ Socratify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1" y="0"/>
            <a:ext cx="10961225" cy="685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390" y="465881"/>
            <a:ext cx="3460830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Энтропию (т е максимально случайное число) можно создать простым подбрасыванием монеты или костей.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3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https://github.com/bitcoin/bips/raw/master/bip-0032/derivation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руг людей, Круг вектор, люди вектор, люди клипарт PNG картинки и пнг PSD  рисунок для бесплатной загру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-1435734"/>
            <a:ext cx="10177271" cy="101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00" y="2295144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44" y="3142488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88" y="3989832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24" y="4518151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55" y="4712546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77" y="4518151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91" y="3746667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60" y="2145130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46" y="1577679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32" y="1378836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22" y="1577679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Кошелек - Png картинки и иконки без фон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91" y="2867844"/>
            <a:ext cx="722714" cy="7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79100" y="3269586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kljewnl454df8f0d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2644" y="4108024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2gjsorjnkdl9j4og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7378" y="2467660"/>
            <a:ext cx="53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hir4hffsdh94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64689" y="1787313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4hkvueufio4hjfi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1942" y="1577679"/>
            <a:ext cx="53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2j3r4ifdiuhj4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83269" y="1787312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3kjrkckjhksoepw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4822" y="2311243"/>
            <a:ext cx="53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9xui4hrhs30xj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0538" y="3035988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pooix8f0sjrjdhc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75341" y="3914053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4kjhsui3nkjhgkao3r8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02844" y="4675800"/>
            <a:ext cx="53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3jfhisu5h3b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7753" y="4819987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49fshensjdg64tg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8632" y="4657512"/>
            <a:ext cx="532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eef9sjm3nlruah</a:t>
            </a:r>
            <a:endParaRPr lang="ru-RU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Выноска-облако 4"/>
          <p:cNvSpPr/>
          <p:nvPr/>
        </p:nvSpPr>
        <p:spPr>
          <a:xfrm>
            <a:off x="346686" y="2614169"/>
            <a:ext cx="2257549" cy="1553799"/>
          </a:xfrm>
          <a:prstGeom prst="cloudCallout">
            <a:avLst>
              <a:gd name="adj1" fmla="val 65035"/>
              <a:gd name="adj2" fmla="val 289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636523" y="2867844"/>
            <a:ext cx="163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Private key: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3kd9uhd8sh4uhe9hf9shei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Выноска-облако 32"/>
          <p:cNvSpPr/>
          <p:nvPr/>
        </p:nvSpPr>
        <p:spPr>
          <a:xfrm>
            <a:off x="8166384" y="142241"/>
            <a:ext cx="2257549" cy="1553799"/>
          </a:xfrm>
          <a:prstGeom prst="cloudCallout">
            <a:avLst>
              <a:gd name="adj1" fmla="val -23264"/>
              <a:gd name="adj2" fmla="val 74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8456221" y="395916"/>
            <a:ext cx="163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Private key: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f89sheufkjdhiuehiurfu74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Стрелка вправо 30"/>
          <p:cNvSpPr/>
          <p:nvPr/>
        </p:nvSpPr>
        <p:spPr>
          <a:xfrm rot="20663536">
            <a:off x="4606307" y="2930139"/>
            <a:ext cx="2440583" cy="356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ьная выноска 31"/>
          <p:cNvSpPr/>
          <p:nvPr/>
        </p:nvSpPr>
        <p:spPr>
          <a:xfrm>
            <a:off x="636523" y="4167968"/>
            <a:ext cx="2518157" cy="2022520"/>
          </a:xfrm>
          <a:prstGeom prst="wedgeEllipseCallout">
            <a:avLst>
              <a:gd name="adj1" fmla="val 65953"/>
              <a:gd name="adj2" fmla="val -527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919855" y="4469381"/>
            <a:ext cx="2052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chemeClr val="bg1"/>
                </a:solidFill>
              </a:rPr>
              <a:t>Я с кошелька 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kljewnl454df8f0d</a:t>
            </a:r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 smtClean="0">
                <a:solidFill>
                  <a:schemeClr val="bg1"/>
                </a:solidFill>
              </a:rPr>
              <a:t>Хочу отправить 10</a:t>
            </a:r>
            <a:r>
              <a:rPr lang="en-US" sz="1100" dirty="0" smtClean="0">
                <a:solidFill>
                  <a:schemeClr val="bg1"/>
                </a:solidFill>
              </a:rPr>
              <a:t>B </a:t>
            </a:r>
            <a:r>
              <a:rPr lang="ru-RU" sz="1100" dirty="0" smtClean="0">
                <a:solidFill>
                  <a:schemeClr val="bg1"/>
                </a:solidFill>
              </a:rPr>
              <a:t>на кошелёк </a:t>
            </a:r>
            <a:r>
              <a:rPr lang="en-US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9xui4hrhs30xj</a:t>
            </a:r>
            <a:r>
              <a:rPr lang="ru-RU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Подпись: </a:t>
            </a:r>
            <a:r>
              <a:rPr lang="en-US" sz="1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d73gf8ah3fhs9eh9fh9shkfsoeu93</a:t>
            </a:r>
            <a:r>
              <a:rPr lang="ru-RU" sz="1100" dirty="0" smtClean="0">
                <a:solidFill>
                  <a:schemeClr val="bg1"/>
                </a:solidFill>
              </a:rPr>
              <a:t>   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38" name="Выноска-облако 37"/>
          <p:cNvSpPr/>
          <p:nvPr/>
        </p:nvSpPr>
        <p:spPr>
          <a:xfrm>
            <a:off x="9298245" y="3590559"/>
            <a:ext cx="3064443" cy="2124442"/>
          </a:xfrm>
          <a:prstGeom prst="cloudCallout">
            <a:avLst>
              <a:gd name="adj1" fmla="val -71177"/>
              <a:gd name="adj2" fmla="val 8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9608613" y="4084660"/>
            <a:ext cx="2662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decr</a:t>
            </a:r>
            <a:r>
              <a:rPr lang="ru-RU" sz="1400" dirty="0" smtClean="0">
                <a:solidFill>
                  <a:schemeClr val="bg1"/>
                </a:solidFill>
              </a:rPr>
              <a:t>(”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d73gf8ah3fhs9eh9fh9shkfsoeu93</a:t>
            </a:r>
            <a:r>
              <a:rPr lang="ru-RU" sz="1400" dirty="0" smtClean="0">
                <a:solidFill>
                  <a:schemeClr val="bg1"/>
                </a:solidFill>
              </a:rPr>
              <a:t>”)= (</a:t>
            </a:r>
            <a:r>
              <a:rPr lang="en-US" sz="1400" dirty="0" smtClean="0">
                <a:solidFill>
                  <a:schemeClr val="bg1"/>
                </a:solidFill>
              </a:rPr>
              <a:t>10B-&gt;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9xui4hrhs30xj)</a:t>
            </a:r>
          </a:p>
          <a:p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Всё вроде совпадает, я подтверждаю транзакцию!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40" name="Выноска-облако 39"/>
          <p:cNvSpPr/>
          <p:nvPr/>
        </p:nvSpPr>
        <p:spPr>
          <a:xfrm>
            <a:off x="8136956" y="5925311"/>
            <a:ext cx="1471657" cy="1190027"/>
          </a:xfrm>
          <a:prstGeom prst="cloudCallout">
            <a:avLst>
              <a:gd name="adj1" fmla="val -91060"/>
              <a:gd name="adj2" fmla="val -363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8330099" y="6119336"/>
            <a:ext cx="1278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Я тоже проверил, всё верно!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33" grpId="0" animBg="1"/>
      <p:bldP spid="34" grpId="0"/>
      <p:bldP spid="31" grpId="0" animBg="1"/>
      <p:bldP spid="32" grpId="0" animBg="1"/>
      <p:bldP spid="37" grpId="0"/>
      <p:bldP spid="38" grpId="0" animBg="1"/>
      <p:bldP spid="39" grpId="0"/>
      <p:bldP spid="40" grpId="0" animBg="1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Коротко о </a:t>
            </a:r>
            <a:r>
              <a:rPr lang="en-US" dirty="0" err="1" smtClean="0"/>
              <a:t>Hmac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85195" y="0"/>
            <a:ext cx="12377195" cy="487294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HMAC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(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tooltip="Бэкроним"/>
              </a:rPr>
              <a:t>иногда расшифровывается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как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Английский язык"/>
              </a:rPr>
              <a:t>англ.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hash-based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код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Аутентификация"/>
              </a:rPr>
              <a:t>аутентификации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(проверки подлинности) сообщений, использующий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Хеш-сумма"/>
              </a:rPr>
              <a:t>хеш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tooltip="Функция (программирование)"/>
              </a:rPr>
              <a:t>функции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или как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Английский язык"/>
              </a:rPr>
              <a:t>англ.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keyed-hash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код аутентификации сообщений, использующий хеш-функции с ключом) — в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tooltip="Информатика"/>
              </a:rPr>
              <a:t>информатике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(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 tooltip="Криптография"/>
              </a:rPr>
              <a:t>криптографии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один из механизмов проверки целостности информации, позволяющий гарантировать то, что данные, передаваемые или хранящиеся в ненадёжной среде, не были изменены посторонними лицами (см.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Человек посередине"/>
              </a:rPr>
              <a:t>человек посередине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Механизм HMAC использует 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 tooltip="Имитовставка"/>
              </a:rPr>
              <a:t>имитовставку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 tooltip="Имитовставка"/>
              </a:rPr>
              <a:t> (MAC)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описан в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1"/>
              </a:rPr>
              <a:t>RFC 2104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стандартах организаций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2" tooltip="ANSI"/>
              </a:rPr>
              <a:t>ANSI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3" tooltip="IETF"/>
              </a:rPr>
              <a:t>IETF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4" tooltip="ISO"/>
              </a:rPr>
              <a:t>ISO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и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5" tooltip="NIST"/>
              </a:rPr>
              <a:t>NIST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MAC — стандарт, описывающий способ обмена данными и способ проверки целостности передаваемых данных с использованием секретного ключа. Два клиента, использующие MAC, как правило, используют общий секретный ключ. HMAC — надстройка над MAC; механизм обмена данными с использованием секретного ключа (как в MAC) и 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6" tooltip="Хеш-функция"/>
              </a:rPr>
              <a:t>хеш-функций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2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896" y="92597"/>
            <a:ext cx="11146420" cy="6765403"/>
          </a:xfrm>
        </p:spPr>
        <p:txBody>
          <a:bodyPr>
            <a:normAutofit/>
          </a:bodyPr>
          <a:lstStyle/>
          <a:p>
            <a:r>
              <a:rPr lang="ru-RU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1.Составим схему алгоритма образования </a:t>
            </a:r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seed</a:t>
            </a:r>
            <a:r>
              <a:rPr lang="ru-RU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фраз и ключей по методу </a:t>
            </a:r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 Wallet</a:t>
            </a:r>
            <a:r>
              <a:rPr lang="ru-RU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Вход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92cf2a131368dcc5f2401b14feacc1a0 (generated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entropy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128bit)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«name junk luggage chat miss glass simple address belt voice corn divorce»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1:Перевод нашего числа из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систему счисления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10010010110011110010101000010011000100110110100011011100110001011111001001000000000110110001010011111110101011001100000110100000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2: разделить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entropy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зависимости от алгоритма и размера словаря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10010010110 01111001010 10000100110 00100110110 10001101110 01100010111 11001001000 00000011011 00010100111 11110101011 00110000011 0100000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3: Перевести каждое двоичное число в десятеричный индекс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1174, 970, 1062, 310, 1134, 791, 1608, 27, 167, 1963, 387, 512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4: Достаём из словаря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BIP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 слова с заданными 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индексами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Языки…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“name junk luggage chat miss glass simple address belt voice corn divorce”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энтропия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seed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фразы получается таким же способом, но шаги выполняются в обратном порядке.</a:t>
            </a:r>
          </a:p>
        </p:txBody>
      </p:sp>
    </p:spTree>
    <p:extLst>
      <p:ext uri="{BB962C8B-B14F-4D97-AF65-F5344CB8AC3E}">
        <p14:creationId xmlns:p14="http://schemas.microsoft.com/office/powerpoint/2010/main" val="13057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1678856" cy="6858000"/>
          </a:xfrm>
        </p:spPr>
        <p:txBody>
          <a:bodyPr>
            <a:normAutofit/>
          </a:bodyPr>
          <a:lstStyle/>
          <a:p>
            <a:r>
              <a:rPr lang="ru-RU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2.Как получаются дочерние ключи из  </a:t>
            </a:r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MPK</a:t>
            </a:r>
            <a:r>
              <a:rPr lang="ru-RU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\0\0):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Вход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92cf2a131368dcc5f2401b14feacc1a0 (generated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entropy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128bit)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Выход: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4f9642cd1642907c412ac64d3b842a124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1: Перевод в двоичную систему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10010010110011110010101000010011000100110110100011011100110001011111001001000000000110110001010011111110101011001100000110100000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2: 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хеширование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HMAC()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(100000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 для замедления атак)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010011111001011001000010110011010001011001000010100100000111110001000001001010101100011001001101001110111000010000101010000100100100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3: перевод в 16-ую систему счисления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4f9642cd1642907c412ac64d3b842a124 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f964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seg4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412ac64d3b842a124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61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1482086" cy="6858000"/>
          </a:xfrm>
        </p:spPr>
        <p:txBody>
          <a:bodyPr>
            <a:normAutofit/>
          </a:bodyPr>
          <a:lstStyle/>
          <a:p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3.Как получаются дочерние ключи из 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MPK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\0\n)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&gt;0: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Вход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92cf2a131368dcc5f2401b14feacc1a0, n&gt;0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7a36f4bde2338e322dfa7f168e5eecce5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1: 92cf2a131368dcc5f2401b14feacc1a0 + n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2: Подставляем число в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HMAC(</a:t>
            </a:r>
            <a:r>
              <a:rPr lang="en-US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chain,MPK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(M\0\0)||n):</a:t>
            </a:r>
          </a:p>
          <a:p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выходе получаем дочерний ключ 7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2338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322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dfa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168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eecce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859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0"/>
            <a:ext cx="11505235" cy="6858000"/>
          </a:xfrm>
        </p:spPr>
        <p:txBody>
          <a:bodyPr>
            <a:normAutofit/>
          </a:bodyPr>
          <a:lstStyle/>
          <a:p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4.Как получаются дочерние ключи порядка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MPK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\0)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&gt;0: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Вход: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92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131368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dcc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2401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feacc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&gt;0</a:t>
            </a:r>
          </a:p>
          <a:p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Выход: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dfa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168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57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2338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</a:p>
          <a:p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1: подставляем входное число в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HMAC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-(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</a:t>
            </a:r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512)()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HMAC-(sha512/sha256)( 92cf2a131368dcc5f2401b14feacc1a0, m)  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35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" y="0"/>
            <a:ext cx="11019099" cy="6858000"/>
          </a:xfrm>
        </p:spPr>
        <p:txBody>
          <a:bodyPr>
            <a:normAutofit/>
          </a:bodyPr>
          <a:lstStyle/>
          <a:p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5.Как получаются дочерние ключи ветвей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MPK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ru-RU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&gt;0: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Вход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92cf2a131368dcc5f2401b14feacc1a0, </a:t>
            </a:r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m,n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&gt;0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1f3459e311cea7f168e5e26ae57a36f4b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1: выполняем метод 4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</a:t>
            </a:r>
          </a:p>
          <a:p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2: полученный ключ подставляем в метод 3 и выполняем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</a:t>
            </a:r>
          </a:p>
        </p:txBody>
      </p:sp>
    </p:spTree>
    <p:extLst>
      <p:ext uri="{BB962C8B-B14F-4D97-AF65-F5344CB8AC3E}">
        <p14:creationId xmlns:p14="http://schemas.microsoft.com/office/powerpoint/2010/main" val="13761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949" y="-147577"/>
            <a:ext cx="8534400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Дополнение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заметим, что кроме ветвления цепи секретных ключей, после сопоставления секретному ключу публичного ключа с помощью умножения на эллиптическую кривую, мы можем создавать множество адресов соответствующих данному публичному ключу, просто подставляя рекурсивно результат в хеш-функцию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().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2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3564" y="0"/>
            <a:ext cx="8534400" cy="1507067"/>
          </a:xfrm>
        </p:spPr>
        <p:txBody>
          <a:bodyPr/>
          <a:lstStyle/>
          <a:p>
            <a:r>
              <a:rPr lang="ru-RU" dirty="0" err="1" smtClean="0"/>
              <a:t>Блокчейн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1292" y="4581144"/>
            <a:ext cx="8534400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Таким образом после </a:t>
            </a:r>
            <a:r>
              <a:rPr lang="en-US" dirty="0" smtClean="0">
                <a:solidFill>
                  <a:schemeClr val="tx1"/>
                </a:solidFill>
              </a:rPr>
              <a:t>n </a:t>
            </a:r>
            <a:r>
              <a:rPr lang="ru-RU" dirty="0" smtClean="0">
                <a:solidFill>
                  <a:schemeClr val="tx1"/>
                </a:solidFill>
              </a:rPr>
              <a:t>подтверждений сети формируется блок. Последующие блоки связаны с предыдущими.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https://habrastorage.org/r/w1560/webt/dz/cr/lz/dzcrlzvitx18c9i6spgmzsyv75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96" y="1188720"/>
            <a:ext cx="12274296" cy="4773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8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24309" y="0"/>
            <a:ext cx="6167691" cy="6849536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Ассиметричное шифрование позволяет держать секретный ключ в тайне, при этом подтверждая, что данный человек действительно его имеет, ведь как нам известно (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Публичный_ключ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eleptic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(Секретный 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ключ).</a:t>
            </a:r>
          </a:p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ассиметрично шифровании указывается шифровка Секретным ключом и расшифровка Публичным ключом.</a:t>
            </a: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(№2-&gt;№9:10$)=”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wBN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78” (Шифрует владелец секретным ключом)</a:t>
            </a: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decr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(”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wBN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78”)= (№2-&gt;№9:10$)  (расшифровать может каждый участник с помощью публичного ключа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(в конце блока стоит число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of work </a:t>
            </a:r>
            <a:r>
              <a:rPr lang="ru-RU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хеш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сумма с которым всех записанных транзакций в блоке на выходе даёт </a:t>
            </a:r>
            <a:r>
              <a:rPr lang="ru-RU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хеш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</a:t>
            </a:r>
            <a:r>
              <a:rPr lang="ru-RU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ым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количеством нулей спереди. Именно это число ищут </a:t>
            </a:r>
            <a:r>
              <a:rPr lang="ru-RU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майнеры</a:t>
            </a:r>
            <a:r>
              <a:rPr lang="ru-RU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 descr="https://habrastorage.org/webt/qg/m_/_u/qgm__uhhxyx9uve5ad2jynjdql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2430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9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5350933"/>
            <a:ext cx="8534400" cy="1507067"/>
          </a:xfrm>
        </p:spPr>
        <p:txBody>
          <a:bodyPr/>
          <a:lstStyle/>
          <a:p>
            <a:r>
              <a:rPr lang="ru-RU" dirty="0" smtClean="0"/>
              <a:t>Примеры секретного ключа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588" y="5350933"/>
            <a:ext cx="8534400" cy="1507067"/>
          </a:xfrm>
        </p:spPr>
        <p:txBody>
          <a:bodyPr/>
          <a:lstStyle/>
          <a:p>
            <a:r>
              <a:rPr lang="ru-RU" dirty="0" smtClean="0"/>
              <a:t>пример публичного ключа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22208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304" y="2466508"/>
            <a:ext cx="12192000" cy="1507067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хранения </a:t>
            </a:r>
            <a:r>
              <a:rPr lang="ru-RU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</a:t>
            </a: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криптокошельки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557180"/>
            <a:ext cx="8534400" cy="1507067"/>
          </a:xfrm>
        </p:spPr>
        <p:txBody>
          <a:bodyPr/>
          <a:lstStyle/>
          <a:p>
            <a:r>
              <a:rPr lang="ru-RU" dirty="0"/>
              <a:t>Аппаратные кошельки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Лучшие аппаратные биткоин-кошельки 2022 года | PrivateFinance.biz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82128" cy="54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Лучшие кошельки для всех криптовалют на 2021 год: топовые модели всех типо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55" y="0"/>
            <a:ext cx="4817645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498</TotalTime>
  <Words>798</Words>
  <Application>Microsoft Office PowerPoint</Application>
  <PresentationFormat>Широкоэкранный</PresentationFormat>
  <Paragraphs>89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Century Gothic</vt:lpstr>
      <vt:lpstr>Times New Roman</vt:lpstr>
      <vt:lpstr>Wingdings 3</vt:lpstr>
      <vt:lpstr>Сектор</vt:lpstr>
      <vt:lpstr>Методы хранения ключей BItcoin</vt:lpstr>
      <vt:lpstr>Передача Биткоина</vt:lpstr>
      <vt:lpstr>Презентация PowerPoint</vt:lpstr>
      <vt:lpstr>Блокчейн</vt:lpstr>
      <vt:lpstr>Презентация PowerPoint</vt:lpstr>
      <vt:lpstr>Примеры секретного ключа</vt:lpstr>
      <vt:lpstr>пример публичного ключа</vt:lpstr>
      <vt:lpstr>Методы хранения криптовалют, криптокошельки</vt:lpstr>
      <vt:lpstr>Аппаратные кошельки </vt:lpstr>
      <vt:lpstr>Бумажный кошелёк</vt:lpstr>
      <vt:lpstr>Презентация PowerPoint</vt:lpstr>
      <vt:lpstr>Презентация PowerPoint</vt:lpstr>
      <vt:lpstr>Онлайн криптокошельки</vt:lpstr>
      <vt:lpstr>Презентация PowerPoint</vt:lpstr>
      <vt:lpstr>Презентация PowerPoint</vt:lpstr>
      <vt:lpstr>Презентация PowerPoint</vt:lpstr>
      <vt:lpstr>Презентация PowerPoint</vt:lpstr>
      <vt:lpstr>Локальные криптокошельки</vt:lpstr>
      <vt:lpstr>HD Wallet</vt:lpstr>
      <vt:lpstr>Презентация PowerPoint</vt:lpstr>
      <vt:lpstr>Детерминированный кошелёк</vt:lpstr>
      <vt:lpstr>Григорий максвелл</vt:lpstr>
      <vt:lpstr>Древовидная структура</vt:lpstr>
      <vt:lpstr>Анонимность, несвязанные адреса</vt:lpstr>
      <vt:lpstr>One way functions</vt:lpstr>
      <vt:lpstr>Презентация PowerPoint</vt:lpstr>
      <vt:lpstr>Презентация PowerPoint</vt:lpstr>
      <vt:lpstr>Презентация PowerPoint</vt:lpstr>
      <vt:lpstr>Презентация PowerPoint</vt:lpstr>
      <vt:lpstr>Коротко о Hmac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хранения ключей BItcoin</dc:title>
  <dc:creator>Учетная запись Майкрософт</dc:creator>
  <cp:lastModifiedBy>Учетная запись Майкрософт</cp:lastModifiedBy>
  <cp:revision>50</cp:revision>
  <dcterms:created xsi:type="dcterms:W3CDTF">2022-03-28T10:19:24Z</dcterms:created>
  <dcterms:modified xsi:type="dcterms:W3CDTF">2022-03-29T12:35:55Z</dcterms:modified>
</cp:coreProperties>
</file>